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4" r:id="rId3"/>
    <p:sldId id="305" r:id="rId4"/>
    <p:sldId id="345" r:id="rId5"/>
    <p:sldId id="346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59" r:id="rId21"/>
    <p:sldId id="378" r:id="rId22"/>
    <p:sldId id="379" r:id="rId23"/>
    <p:sldId id="380" r:id="rId24"/>
    <p:sldId id="381" r:id="rId25"/>
    <p:sldId id="382" r:id="rId26"/>
    <p:sldId id="383" r:id="rId27"/>
    <p:sldId id="385" r:id="rId28"/>
    <p:sldId id="384" r:id="rId29"/>
    <p:sldId id="374" r:id="rId30"/>
    <p:sldId id="375" r:id="rId31"/>
    <p:sldId id="376" r:id="rId32"/>
    <p:sldId id="377" r:id="rId33"/>
    <p:sldId id="31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A192D3"/>
    <a:srgbClr val="88ABAD"/>
    <a:srgbClr val="3E99B4"/>
    <a:srgbClr val="5D5BA0"/>
    <a:srgbClr val="F47C30"/>
    <a:srgbClr val="8ED0E6"/>
    <a:srgbClr val="EEEEEE"/>
    <a:srgbClr val="4D4949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3" autoAdjust="0"/>
    <p:restoredTop sz="94660"/>
  </p:normalViewPr>
  <p:slideViewPr>
    <p:cSldViewPr snapToGrid="0">
      <p:cViewPr>
        <p:scale>
          <a:sx n="150" d="100"/>
          <a:sy n="150" d="100"/>
        </p:scale>
        <p:origin x="-42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 Sierra" userId="59de0b1e1eba2419" providerId="LiveId" clId="{F4636F2C-B197-42D0-B786-A8217DA6669C}"/>
    <pc:docChg chg="modSld">
      <pc:chgData name="Son Sierra" userId="59de0b1e1eba2419" providerId="LiveId" clId="{F4636F2C-B197-42D0-B786-A8217DA6669C}" dt="2021-03-15T08:15:10.919" v="5" actId="20577"/>
      <pc:docMkLst>
        <pc:docMk/>
      </pc:docMkLst>
      <pc:sldChg chg="modSp mod">
        <pc:chgData name="Son Sierra" userId="59de0b1e1eba2419" providerId="LiveId" clId="{F4636F2C-B197-42D0-B786-A8217DA6669C}" dt="2021-03-15T08:15:10.919" v="5" actId="20577"/>
        <pc:sldMkLst>
          <pc:docMk/>
          <pc:sldMk cId="1961539029" sldId="302"/>
        </pc:sldMkLst>
        <pc:spChg chg="mod">
          <ac:chgData name="Son Sierra" userId="59de0b1e1eba2419" providerId="LiveId" clId="{F4636F2C-B197-42D0-B786-A8217DA6669C}" dt="2021-03-15T08:15:10.919" v="5" actId="20577"/>
          <ac:spMkLst>
            <pc:docMk/>
            <pc:sldMk cId="1961539029" sldId="302"/>
            <ac:spMk id="55" creationId="{00000000-0000-0000-0000-000000000000}"/>
          </ac:spMkLst>
        </pc:spChg>
      </pc:sldChg>
    </pc:docChg>
  </pc:docChgLst>
  <pc:docChgLst>
    <pc:chgData name="Son Sierra" userId="59de0b1e1eba2419" providerId="LiveId" clId="{1E041D33-3E79-4603-B05E-7FFA9A451ACA}"/>
    <pc:docChg chg="modSld">
      <pc:chgData name="Son Sierra" userId="59de0b1e1eba2419" providerId="LiveId" clId="{1E041D33-3E79-4603-B05E-7FFA9A451ACA}" dt="2021-05-22T13:41:14.788" v="1" actId="1076"/>
      <pc:docMkLst>
        <pc:docMk/>
      </pc:docMkLst>
      <pc:sldChg chg="modSp mod">
        <pc:chgData name="Son Sierra" userId="59de0b1e1eba2419" providerId="LiveId" clId="{1E041D33-3E79-4603-B05E-7FFA9A451ACA}" dt="2021-05-22T13:41:14.788" v="1" actId="1076"/>
        <pc:sldMkLst>
          <pc:docMk/>
          <pc:sldMk cId="179816900" sldId="373"/>
        </pc:sldMkLst>
        <pc:picChg chg="mod">
          <ac:chgData name="Son Sierra" userId="59de0b1e1eba2419" providerId="LiveId" clId="{1E041D33-3E79-4603-B05E-7FFA9A451ACA}" dt="2021-05-22T13:41:14.788" v="1" actId="1076"/>
          <ac:picMkLst>
            <pc:docMk/>
            <pc:sldMk cId="179816900" sldId="373"/>
            <ac:picMk id="4" creationId="{C96CF0B1-B578-4E89-AFC8-5316505ECE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30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/>
                </a:solidFill>
              </a:rPr>
              <a:t>가온누리</a:t>
            </a:r>
            <a:r>
              <a:rPr lang="ko-KR" altLang="en-US" sz="2000" dirty="0">
                <a:solidFill>
                  <a:prstClr val="white"/>
                </a:solidFill>
              </a:rPr>
              <a:t> 코딩테스트 세미나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3</a:t>
            </a:r>
            <a:r>
              <a:rPr lang="ko-KR" altLang="en-US" sz="2400" b="1" dirty="0">
                <a:solidFill>
                  <a:prstClr val="white"/>
                </a:solidFill>
              </a:rPr>
              <a:t>주차 발표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42889"/>
            <a:ext cx="96532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이진 탐색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186301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다이나믹 프로그래밍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84433" y="4724400"/>
            <a:ext cx="108514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20162149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손우진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E9EECE-83C1-4312-BB83-D59EE90C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08" y="1019175"/>
            <a:ext cx="4752975" cy="4781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925074-A0E6-4409-89F7-A502B78A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19" y="1019175"/>
            <a:ext cx="5029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8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0E798-C982-4A59-A030-033331E8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0" y="916635"/>
            <a:ext cx="7562850" cy="5295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7717205" y="2135555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상황에 따라 판단하여 사용한다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7717205" y="3764376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속도는 반복문이 유리하다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38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3974181" y="2018597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이진 탐색은 코딩테스트에서 단골로 나옴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3974181" y="3583623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코드를 반드시 외울 것을 추천함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97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4190CC-012D-4D8D-87E9-B9A5A6562509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ko-KR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이진</a:t>
            </a:r>
            <a:endParaRPr lang="en-US" altLang="ko-KR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탐색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ko-KR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트리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알고리즘 2-3강. 탐색 알고리즘 - 이진 탐색 트리(Binary Search Tree)">
            <a:extLst>
              <a:ext uri="{FF2B5EF4-FFF2-40B4-BE49-F238E27FC236}">
                <a16:creationId xmlns:a16="http://schemas.microsoft.com/office/drawing/2014/main" id="{EE084365-5B85-4238-988B-F671A5CE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67546"/>
            <a:ext cx="6780700" cy="412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5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이진 탐색 트리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6501787" y="1321073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Step1.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루트 노드부터 방문한다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6501787" y="2886099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37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크다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24CEA1-46FD-4269-A820-C9E242627898}"/>
              </a:ext>
            </a:extLst>
          </p:cNvPr>
          <p:cNvGrpSpPr/>
          <p:nvPr/>
        </p:nvGrpSpPr>
        <p:grpSpPr>
          <a:xfrm>
            <a:off x="895590" y="2077212"/>
            <a:ext cx="4337539" cy="2576959"/>
            <a:chOff x="803030" y="1371496"/>
            <a:chExt cx="4337539" cy="257695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9A4DFA7-B88E-43A3-AF2A-C9DD0F39DEB0}"/>
                </a:ext>
              </a:extLst>
            </p:cNvPr>
            <p:cNvSpPr/>
            <p:nvPr/>
          </p:nvSpPr>
          <p:spPr>
            <a:xfrm>
              <a:off x="2573215" y="137149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A2C5BA8-EF03-4112-B880-A030D7D13D90}"/>
                </a:ext>
              </a:extLst>
            </p:cNvPr>
            <p:cNvSpPr/>
            <p:nvPr/>
          </p:nvSpPr>
          <p:spPr>
            <a:xfrm>
              <a:off x="1354015" y="2211924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17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277FC-2CE6-4691-984B-88E87E3A9886}"/>
                </a:ext>
              </a:extLst>
            </p:cNvPr>
            <p:cNvSpPr/>
            <p:nvPr/>
          </p:nvSpPr>
          <p:spPr>
            <a:xfrm>
              <a:off x="3716214" y="2211924"/>
              <a:ext cx="849923" cy="4691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48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EB3C870-ECF9-48A8-A170-D409F9B8452A}"/>
                </a:ext>
              </a:extLst>
            </p:cNvPr>
            <p:cNvSpPr/>
            <p:nvPr/>
          </p:nvSpPr>
          <p:spPr>
            <a:xfrm>
              <a:off x="803030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6236BD3-7E22-490F-992C-13C1BBC84253}"/>
                </a:ext>
              </a:extLst>
            </p:cNvPr>
            <p:cNvSpPr/>
            <p:nvPr/>
          </p:nvSpPr>
          <p:spPr>
            <a:xfrm>
              <a:off x="1922584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D733669-28B0-4898-9DC5-E7C3B60A0209}"/>
                </a:ext>
              </a:extLst>
            </p:cNvPr>
            <p:cNvSpPr/>
            <p:nvPr/>
          </p:nvSpPr>
          <p:spPr>
            <a:xfrm>
              <a:off x="3165230" y="3479326"/>
              <a:ext cx="849923" cy="4691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37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B81B779-E49B-4117-92A3-D839D0EE99BB}"/>
                </a:ext>
              </a:extLst>
            </p:cNvPr>
            <p:cNvSpPr/>
            <p:nvPr/>
          </p:nvSpPr>
          <p:spPr>
            <a:xfrm>
              <a:off x="4290646" y="3479326"/>
              <a:ext cx="849923" cy="4691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50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932BAF5-2268-407D-A899-7823F4DDF75A}"/>
                </a:ext>
              </a:extLst>
            </p:cNvPr>
            <p:cNvCxnSpPr>
              <a:stCxn id="2" idx="4"/>
              <a:endCxn id="6" idx="0"/>
            </p:cNvCxnSpPr>
            <p:nvPr/>
          </p:nvCxnSpPr>
          <p:spPr>
            <a:xfrm flipH="1">
              <a:off x="1778977" y="1840625"/>
              <a:ext cx="1219200" cy="371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5943E5-46E3-4F75-9728-67DDE44F354A}"/>
                </a:ext>
              </a:extLst>
            </p:cNvPr>
            <p:cNvCxnSpPr>
              <a:stCxn id="2" idx="4"/>
              <a:endCxn id="9" idx="0"/>
            </p:cNvCxnSpPr>
            <p:nvPr/>
          </p:nvCxnSpPr>
          <p:spPr>
            <a:xfrm>
              <a:off x="2998177" y="1840625"/>
              <a:ext cx="1142999" cy="371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1D1914E-6FB1-4372-AD30-414672B676A1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1227992" y="2681053"/>
              <a:ext cx="550985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4766D2-294A-48E4-8DC7-A405DBBD673D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1778977" y="2681053"/>
              <a:ext cx="568569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B7AAF7-0B66-4CE5-A629-65250768F127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 flipH="1">
              <a:off x="3590192" y="2681053"/>
              <a:ext cx="550984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F0E32EF-1004-49B8-945B-66479A3005D4}"/>
                </a:ext>
              </a:extLst>
            </p:cNvPr>
            <p:cNvCxnSpPr>
              <a:stCxn id="9" idx="4"/>
              <a:endCxn id="13" idx="0"/>
            </p:cNvCxnSpPr>
            <p:nvPr/>
          </p:nvCxnSpPr>
          <p:spPr>
            <a:xfrm>
              <a:off x="4141176" y="2681053"/>
              <a:ext cx="574432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25660D-9454-4FF0-A243-92A957D5FF81}"/>
              </a:ext>
            </a:extLst>
          </p:cNvPr>
          <p:cNvSpPr/>
          <p:nvPr/>
        </p:nvSpPr>
        <p:spPr>
          <a:xfrm>
            <a:off x="6501787" y="4451125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이하의 값을 가지는 노드들은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확인 할 필요 없음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7D8AD-FF08-4253-B4B2-74CB02508244}"/>
              </a:ext>
            </a:extLst>
          </p:cNvPr>
          <p:cNvSpPr txBox="1"/>
          <p:nvPr/>
        </p:nvSpPr>
        <p:spPr>
          <a:xfrm>
            <a:off x="3808774" y="90960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37</a:t>
            </a:r>
            <a:r>
              <a:rPr lang="ko-KR" altLang="en-US" b="1" i="1" dirty="0"/>
              <a:t>을 찾는 과정</a:t>
            </a:r>
            <a:r>
              <a:rPr lang="en-US" altLang="ko-KR" b="1" i="1" dirty="0"/>
              <a:t>!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0429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이진 탐색 트리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6501787" y="1321073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Step2.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48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이 부모 노드라고 가정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6501787" y="2886099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37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크다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24CEA1-46FD-4269-A820-C9E242627898}"/>
              </a:ext>
            </a:extLst>
          </p:cNvPr>
          <p:cNvGrpSpPr/>
          <p:nvPr/>
        </p:nvGrpSpPr>
        <p:grpSpPr>
          <a:xfrm>
            <a:off x="895590" y="2077212"/>
            <a:ext cx="4337539" cy="2576959"/>
            <a:chOff x="803030" y="1371496"/>
            <a:chExt cx="4337539" cy="257695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9A4DFA7-B88E-43A3-AF2A-C9DD0F39DEB0}"/>
                </a:ext>
              </a:extLst>
            </p:cNvPr>
            <p:cNvSpPr/>
            <p:nvPr/>
          </p:nvSpPr>
          <p:spPr>
            <a:xfrm>
              <a:off x="2573215" y="137149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30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A2C5BA8-EF03-4112-B880-A030D7D13D90}"/>
                </a:ext>
              </a:extLst>
            </p:cNvPr>
            <p:cNvSpPr/>
            <p:nvPr/>
          </p:nvSpPr>
          <p:spPr>
            <a:xfrm>
              <a:off x="1354015" y="2211924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17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277FC-2CE6-4691-984B-88E87E3A9886}"/>
                </a:ext>
              </a:extLst>
            </p:cNvPr>
            <p:cNvSpPr/>
            <p:nvPr/>
          </p:nvSpPr>
          <p:spPr>
            <a:xfrm>
              <a:off x="3716214" y="2211924"/>
              <a:ext cx="849923" cy="46912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48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EB3C870-ECF9-48A8-A170-D409F9B8452A}"/>
                </a:ext>
              </a:extLst>
            </p:cNvPr>
            <p:cNvSpPr/>
            <p:nvPr/>
          </p:nvSpPr>
          <p:spPr>
            <a:xfrm>
              <a:off x="803030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6236BD3-7E22-490F-992C-13C1BBC84253}"/>
                </a:ext>
              </a:extLst>
            </p:cNvPr>
            <p:cNvSpPr/>
            <p:nvPr/>
          </p:nvSpPr>
          <p:spPr>
            <a:xfrm>
              <a:off x="1922584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23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D733669-28B0-4898-9DC5-E7C3B60A0209}"/>
                </a:ext>
              </a:extLst>
            </p:cNvPr>
            <p:cNvSpPr/>
            <p:nvPr/>
          </p:nvSpPr>
          <p:spPr>
            <a:xfrm>
              <a:off x="3165230" y="3479326"/>
              <a:ext cx="849923" cy="4691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37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B81B779-E49B-4117-92A3-D839D0EE99BB}"/>
                </a:ext>
              </a:extLst>
            </p:cNvPr>
            <p:cNvSpPr/>
            <p:nvPr/>
          </p:nvSpPr>
          <p:spPr>
            <a:xfrm>
              <a:off x="4290646" y="3479326"/>
              <a:ext cx="849923" cy="46912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50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932BAF5-2268-407D-A899-7823F4DDF75A}"/>
                </a:ext>
              </a:extLst>
            </p:cNvPr>
            <p:cNvCxnSpPr>
              <a:stCxn id="2" idx="4"/>
              <a:endCxn id="6" idx="0"/>
            </p:cNvCxnSpPr>
            <p:nvPr/>
          </p:nvCxnSpPr>
          <p:spPr>
            <a:xfrm flipH="1">
              <a:off x="1778977" y="1840625"/>
              <a:ext cx="1219200" cy="371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5943E5-46E3-4F75-9728-67DDE44F354A}"/>
                </a:ext>
              </a:extLst>
            </p:cNvPr>
            <p:cNvCxnSpPr>
              <a:stCxn id="2" idx="4"/>
              <a:endCxn id="9" idx="0"/>
            </p:cNvCxnSpPr>
            <p:nvPr/>
          </p:nvCxnSpPr>
          <p:spPr>
            <a:xfrm>
              <a:off x="2998177" y="1840625"/>
              <a:ext cx="1142999" cy="371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1D1914E-6FB1-4372-AD30-414672B676A1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1227992" y="2681053"/>
              <a:ext cx="550985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4766D2-294A-48E4-8DC7-A405DBBD673D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1778977" y="2681053"/>
              <a:ext cx="568569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B7AAF7-0B66-4CE5-A629-65250768F127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 flipH="1">
              <a:off x="3590192" y="2681053"/>
              <a:ext cx="550984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F0E32EF-1004-49B8-945B-66479A3005D4}"/>
                </a:ext>
              </a:extLst>
            </p:cNvPr>
            <p:cNvCxnSpPr>
              <a:stCxn id="9" idx="4"/>
              <a:endCxn id="13" idx="0"/>
            </p:cNvCxnSpPr>
            <p:nvPr/>
          </p:nvCxnSpPr>
          <p:spPr>
            <a:xfrm>
              <a:off x="4141176" y="2681053"/>
              <a:ext cx="574432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25660D-9454-4FF0-A243-92A957D5FF81}"/>
              </a:ext>
            </a:extLst>
          </p:cNvPr>
          <p:cNvSpPr/>
          <p:nvPr/>
        </p:nvSpPr>
        <p:spPr>
          <a:xfrm>
            <a:off x="6501787" y="4451125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즉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48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오른쪽 자식 노드들은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확인 할 필요가 없다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1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이진 탐색 트리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6501787" y="2786457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방문한 노드가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37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같으므로 탐색 종료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24CEA1-46FD-4269-A820-C9E242627898}"/>
              </a:ext>
            </a:extLst>
          </p:cNvPr>
          <p:cNvGrpSpPr/>
          <p:nvPr/>
        </p:nvGrpSpPr>
        <p:grpSpPr>
          <a:xfrm>
            <a:off x="895590" y="2077212"/>
            <a:ext cx="4337539" cy="2576959"/>
            <a:chOff x="803030" y="1371496"/>
            <a:chExt cx="4337539" cy="257695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9A4DFA7-B88E-43A3-AF2A-C9DD0F39DEB0}"/>
                </a:ext>
              </a:extLst>
            </p:cNvPr>
            <p:cNvSpPr/>
            <p:nvPr/>
          </p:nvSpPr>
          <p:spPr>
            <a:xfrm>
              <a:off x="2573215" y="137149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30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A2C5BA8-EF03-4112-B880-A030D7D13D90}"/>
                </a:ext>
              </a:extLst>
            </p:cNvPr>
            <p:cNvSpPr/>
            <p:nvPr/>
          </p:nvSpPr>
          <p:spPr>
            <a:xfrm>
              <a:off x="1354015" y="2211924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17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277FC-2CE6-4691-984B-88E87E3A9886}"/>
                </a:ext>
              </a:extLst>
            </p:cNvPr>
            <p:cNvSpPr/>
            <p:nvPr/>
          </p:nvSpPr>
          <p:spPr>
            <a:xfrm>
              <a:off x="3716214" y="2211924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48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EB3C870-ECF9-48A8-A170-D409F9B8452A}"/>
                </a:ext>
              </a:extLst>
            </p:cNvPr>
            <p:cNvSpPr/>
            <p:nvPr/>
          </p:nvSpPr>
          <p:spPr>
            <a:xfrm>
              <a:off x="803030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6236BD3-7E22-490F-992C-13C1BBC84253}"/>
                </a:ext>
              </a:extLst>
            </p:cNvPr>
            <p:cNvSpPr/>
            <p:nvPr/>
          </p:nvSpPr>
          <p:spPr>
            <a:xfrm>
              <a:off x="1922584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23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D733669-28B0-4898-9DC5-E7C3B60A0209}"/>
                </a:ext>
              </a:extLst>
            </p:cNvPr>
            <p:cNvSpPr/>
            <p:nvPr/>
          </p:nvSpPr>
          <p:spPr>
            <a:xfrm>
              <a:off x="3165230" y="3479326"/>
              <a:ext cx="849923" cy="46912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37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B81B779-E49B-4117-92A3-D839D0EE99BB}"/>
                </a:ext>
              </a:extLst>
            </p:cNvPr>
            <p:cNvSpPr/>
            <p:nvPr/>
          </p:nvSpPr>
          <p:spPr>
            <a:xfrm>
              <a:off x="4290646" y="3479326"/>
              <a:ext cx="849923" cy="4691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50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932BAF5-2268-407D-A899-7823F4DDF75A}"/>
                </a:ext>
              </a:extLst>
            </p:cNvPr>
            <p:cNvCxnSpPr>
              <a:stCxn id="2" idx="4"/>
              <a:endCxn id="6" idx="0"/>
            </p:cNvCxnSpPr>
            <p:nvPr/>
          </p:nvCxnSpPr>
          <p:spPr>
            <a:xfrm flipH="1">
              <a:off x="1778977" y="1840625"/>
              <a:ext cx="1219200" cy="371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5943E5-46E3-4F75-9728-67DDE44F354A}"/>
                </a:ext>
              </a:extLst>
            </p:cNvPr>
            <p:cNvCxnSpPr>
              <a:stCxn id="2" idx="4"/>
              <a:endCxn id="9" idx="0"/>
            </p:cNvCxnSpPr>
            <p:nvPr/>
          </p:nvCxnSpPr>
          <p:spPr>
            <a:xfrm>
              <a:off x="2998177" y="1840625"/>
              <a:ext cx="1142999" cy="371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1D1914E-6FB1-4372-AD30-414672B676A1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1227992" y="2681053"/>
              <a:ext cx="550985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4766D2-294A-48E4-8DC7-A405DBBD673D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1778977" y="2681053"/>
              <a:ext cx="568569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B7AAF7-0B66-4CE5-A629-65250768F127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 flipH="1">
              <a:off x="3590192" y="2681053"/>
              <a:ext cx="550984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F0E32EF-1004-49B8-945B-66479A3005D4}"/>
                </a:ext>
              </a:extLst>
            </p:cNvPr>
            <p:cNvCxnSpPr>
              <a:stCxn id="9" idx="4"/>
              <a:endCxn id="13" idx="0"/>
            </p:cNvCxnSpPr>
            <p:nvPr/>
          </p:nvCxnSpPr>
          <p:spPr>
            <a:xfrm>
              <a:off x="4141176" y="2681053"/>
              <a:ext cx="574432" cy="7982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351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4190CC-012D-4D8D-87E9-B9A5A6562509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예제 문제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0C638B-F9BE-4857-9B3D-AFBED170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2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예제 문제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0C6DF8-12EF-4B52-91CC-09FB8989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37" y="835686"/>
            <a:ext cx="4677463" cy="57874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41EAD6-10D2-484F-9615-600CB8D3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302952"/>
            <a:ext cx="5686426" cy="17259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7E904E1-4E12-4DF5-98BA-8F581AB7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87" y="3365114"/>
            <a:ext cx="2338388" cy="2338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7DEEAE-7CC0-4830-8687-4AFB8FE2733B}"/>
              </a:ext>
            </a:extLst>
          </p:cNvPr>
          <p:cNvSpPr txBox="1"/>
          <p:nvPr/>
        </p:nvSpPr>
        <p:spPr>
          <a:xfrm>
            <a:off x="7668035" y="585500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다같이 풀어봅시다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768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예제 문제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7E904E1-4E12-4DF5-98BA-8F581AB7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365114"/>
            <a:ext cx="2338388" cy="2338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7DEEAE-7CC0-4830-8687-4AFB8FE2733B}"/>
              </a:ext>
            </a:extLst>
          </p:cNvPr>
          <p:cNvSpPr txBox="1"/>
          <p:nvPr/>
        </p:nvSpPr>
        <p:spPr>
          <a:xfrm>
            <a:off x="7668035" y="585500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다같이 풀어봅시다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CF0B1-B578-4E89-AFC8-5316505E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32" y="809810"/>
            <a:ext cx="5127679" cy="60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4229572" y="595757"/>
            <a:ext cx="3732855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latin typeface="+mn-ea"/>
              </a:rPr>
              <a:t>Contents</a:t>
            </a:r>
            <a:endParaRPr lang="ko-KR" altLang="en-US" sz="6000" b="1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56DB26-81D6-4A61-A0A3-9F2897674A8B}"/>
              </a:ext>
            </a:extLst>
          </p:cNvPr>
          <p:cNvSpPr/>
          <p:nvPr/>
        </p:nvSpPr>
        <p:spPr>
          <a:xfrm>
            <a:off x="3891375" y="2433618"/>
            <a:ext cx="4409249" cy="99538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이진 탐색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D9E5F7-A3BC-4D34-97B0-69BBC01AD8E1}"/>
              </a:ext>
            </a:extLst>
          </p:cNvPr>
          <p:cNvSpPr/>
          <p:nvPr/>
        </p:nvSpPr>
        <p:spPr>
          <a:xfrm>
            <a:off x="3891375" y="3685823"/>
            <a:ext cx="4409249" cy="99538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다이나믹 프로그래밍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3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04620" y="178064"/>
            <a:ext cx="258275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FFF108-466A-4F47-A336-E3C37E82AFBC}"/>
              </a:ext>
            </a:extLst>
          </p:cNvPr>
          <p:cNvCxnSpPr>
            <a:cxnSpLocks/>
          </p:cNvCxnSpPr>
          <p:nvPr/>
        </p:nvCxnSpPr>
        <p:spPr>
          <a:xfrm flipV="1">
            <a:off x="1530164" y="3584286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E581CC4-D962-4C31-BCAF-1D3A73A46727}"/>
              </a:ext>
            </a:extLst>
          </p:cNvPr>
          <p:cNvSpPr/>
          <p:nvPr/>
        </p:nvSpPr>
        <p:spPr>
          <a:xfrm>
            <a:off x="4575485" y="350674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7BD1AF8-5B5D-41D0-AC8E-951180706783}"/>
              </a:ext>
            </a:extLst>
          </p:cNvPr>
          <p:cNvSpPr/>
          <p:nvPr/>
        </p:nvSpPr>
        <p:spPr>
          <a:xfrm>
            <a:off x="7618660" y="351012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ACD036-E89E-4EA5-92F3-5DAB6D4F787D}"/>
              </a:ext>
            </a:extLst>
          </p:cNvPr>
          <p:cNvSpPr/>
          <p:nvPr/>
        </p:nvSpPr>
        <p:spPr>
          <a:xfrm>
            <a:off x="2653054" y="3071759"/>
            <a:ext cx="3999938" cy="396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윤고딕 240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윤고딕 240"/>
                <a:ea typeface="맑은 고딕" panose="020B0503020000020004" pitchFamily="50" charset="-127"/>
                <a:cs typeface="+mn-cs"/>
              </a:rPr>
              <a:t>?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763C7E-3F6C-4954-B8A5-C362647A8053}"/>
              </a:ext>
            </a:extLst>
          </p:cNvPr>
          <p:cNvSpPr/>
          <p:nvPr/>
        </p:nvSpPr>
        <p:spPr>
          <a:xfrm>
            <a:off x="5696229" y="3072475"/>
            <a:ext cx="3999938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한컴 윤고딕 240"/>
                <a:ea typeface="맑은 고딕" panose="020B0503020000020004" pitchFamily="50" charset="-127"/>
                <a:cs typeface="+mn-cs"/>
              </a:rPr>
              <a:t>예제 문제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3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4190CC-012D-4D8D-87E9-B9A5A6562509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다이나믹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ko-KR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프로그래밍이란</a:t>
            </a:r>
            <a:r>
              <a:rPr lang="en-US" altLang="ko-KR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다이나믹 프로그래밍 - 동적 계획법">
            <a:extLst>
              <a:ext uri="{FF2B5EF4-FFF2-40B4-BE49-F238E27FC236}">
                <a16:creationId xmlns:a16="http://schemas.microsoft.com/office/drawing/2014/main" id="{EDD7D668-4F1F-4947-BF50-4DE7017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1094" y="643466"/>
            <a:ext cx="6513144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6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4051299" y="2059204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연산 속도는 빠르게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메모리는 최대한 활용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4051299" y="3624230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메모리 공간을 약간 더 쓰면 연산속도가 증가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15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7183137" y="1173883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피보나치 수열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끝 없이 이어지는 수열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7183137" y="2750780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점화식을 사용하여 함수로 나타낼 수 있다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 descr="과학향기] 어디어디 숨었나? - 피보나치수열 : 네이버 블로그">
            <a:extLst>
              <a:ext uri="{FF2B5EF4-FFF2-40B4-BE49-F238E27FC236}">
                <a16:creationId xmlns:a16="http://schemas.microsoft.com/office/drawing/2014/main" id="{5324DA34-E9A5-4594-BC61-84FBFF078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6" y="1150861"/>
            <a:ext cx="6320848" cy="22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4DEAF7-0DD1-4249-9356-F9BB706B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6" y="3749055"/>
            <a:ext cx="5398481" cy="1542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2DC3B-5035-4496-B08E-8F9A33F47123}"/>
              </a:ext>
            </a:extLst>
          </p:cNvPr>
          <p:cNvSpPr txBox="1"/>
          <p:nvPr/>
        </p:nvSpPr>
        <p:spPr>
          <a:xfrm>
            <a:off x="5873087" y="4683206"/>
            <a:ext cx="601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FF0000"/>
                </a:solidFill>
              </a:rPr>
              <a:t>?</a:t>
            </a:r>
            <a:endParaRPr lang="ko-KR" altLang="en-US" sz="7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ED0051-8D20-41DB-9263-F6E16B18FB76}"/>
                  </a:ext>
                </a:extLst>
              </p:cNvPr>
              <p:cNvSpPr/>
              <p:nvPr/>
            </p:nvSpPr>
            <p:spPr>
              <a:xfrm>
                <a:off x="7183137" y="4327677"/>
                <a:ext cx="4243638" cy="111604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marR="0" lvl="1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N</a:t>
                </a:r>
                <a:r>
                  <a:rPr lang="ko-KR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이 커지면 수행시간이 너무 커짐</a:t>
                </a:r>
                <a:endPara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1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𝑜</m:t>
                      </m:r>
                      <m:r>
                        <a:rPr kumimoji="0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kumimoji="0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ko-KR" sz="105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ED0051-8D20-41DB-9263-F6E16B18F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37" y="4327677"/>
                <a:ext cx="4243638" cy="11160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16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7183137" y="1173883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피보나치 수열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끝 없이 이어지는 수열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7183137" y="2750780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점화식을 사용하여 함수로 나타낼 수 있다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ED0051-8D20-41DB-9263-F6E16B18FB76}"/>
                  </a:ext>
                </a:extLst>
              </p:cNvPr>
              <p:cNvSpPr/>
              <p:nvPr/>
            </p:nvSpPr>
            <p:spPr>
              <a:xfrm>
                <a:off x="7183137" y="4327677"/>
                <a:ext cx="4243638" cy="111604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marR="0" lvl="1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이 커지면 수행시간이 너무 커짐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1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𝑜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ED0051-8D20-41DB-9263-F6E16B18F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37" y="4327677"/>
                <a:ext cx="4243638" cy="1116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C16E0FB9-FEA2-49AD-91CE-F108C4783341}"/>
              </a:ext>
            </a:extLst>
          </p:cNvPr>
          <p:cNvSpPr/>
          <p:nvPr/>
        </p:nvSpPr>
        <p:spPr>
          <a:xfrm>
            <a:off x="3377789" y="939318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F(6)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BC9DCBE-62A3-4727-AEA2-96F55F0FFEB0}"/>
              </a:ext>
            </a:extLst>
          </p:cNvPr>
          <p:cNvSpPr/>
          <p:nvPr/>
        </p:nvSpPr>
        <p:spPr>
          <a:xfrm>
            <a:off x="1999216" y="1665080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F(5)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C36132C-165B-4B06-ABB8-E425DBB48431}"/>
              </a:ext>
            </a:extLst>
          </p:cNvPr>
          <p:cNvSpPr/>
          <p:nvPr/>
        </p:nvSpPr>
        <p:spPr>
          <a:xfrm>
            <a:off x="4738599" y="1657655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F(4)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74E140-D744-4DC4-BC7A-143D94DD34D6}"/>
              </a:ext>
            </a:extLst>
          </p:cNvPr>
          <p:cNvSpPr/>
          <p:nvPr/>
        </p:nvSpPr>
        <p:spPr>
          <a:xfrm>
            <a:off x="1304335" y="2381731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F(4)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0FF70C-E0EE-42F3-B832-ED07050F5CB5}"/>
              </a:ext>
            </a:extLst>
          </p:cNvPr>
          <p:cNvSpPr/>
          <p:nvPr/>
        </p:nvSpPr>
        <p:spPr>
          <a:xfrm>
            <a:off x="2689531" y="2381733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F(3)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935FB9-6883-4B94-9129-9A5D3B165B56}"/>
              </a:ext>
            </a:extLst>
          </p:cNvPr>
          <p:cNvSpPr/>
          <p:nvPr/>
        </p:nvSpPr>
        <p:spPr>
          <a:xfrm>
            <a:off x="4090998" y="2381733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F(3)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9BE8FD-DB2E-431D-B4D1-F4C4BDF53E40}"/>
              </a:ext>
            </a:extLst>
          </p:cNvPr>
          <p:cNvSpPr/>
          <p:nvPr/>
        </p:nvSpPr>
        <p:spPr>
          <a:xfrm>
            <a:off x="5476194" y="2381732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F(2)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AEA713-7DB0-4D2C-842C-CBDF8042F4AB}"/>
              </a:ext>
            </a:extLst>
          </p:cNvPr>
          <p:cNvSpPr/>
          <p:nvPr/>
        </p:nvSpPr>
        <p:spPr>
          <a:xfrm>
            <a:off x="851766" y="2974631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F(3)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4BFFC44-5496-4283-B945-7AA7A8020A97}"/>
              </a:ext>
            </a:extLst>
          </p:cNvPr>
          <p:cNvSpPr/>
          <p:nvPr/>
        </p:nvSpPr>
        <p:spPr>
          <a:xfrm>
            <a:off x="1636081" y="2974631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F(2)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E9D266-81A0-4DA6-A31D-FE3B6D1C2524}"/>
              </a:ext>
            </a:extLst>
          </p:cNvPr>
          <p:cNvSpPr/>
          <p:nvPr/>
        </p:nvSpPr>
        <p:spPr>
          <a:xfrm>
            <a:off x="2387206" y="2977918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F(2)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0A963F-4E6E-4C05-907A-0DDDA0642718}"/>
              </a:ext>
            </a:extLst>
          </p:cNvPr>
          <p:cNvSpPr/>
          <p:nvPr/>
        </p:nvSpPr>
        <p:spPr>
          <a:xfrm>
            <a:off x="3090927" y="2974631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F(1)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4F0AAAF-C71E-4BAA-9507-B9E0984CDF13}"/>
              </a:ext>
            </a:extLst>
          </p:cNvPr>
          <p:cNvSpPr/>
          <p:nvPr/>
        </p:nvSpPr>
        <p:spPr>
          <a:xfrm>
            <a:off x="3769250" y="2974630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F(2)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7DC2CEC-71EB-4225-93A0-7840F3820E11}"/>
              </a:ext>
            </a:extLst>
          </p:cNvPr>
          <p:cNvSpPr/>
          <p:nvPr/>
        </p:nvSpPr>
        <p:spPr>
          <a:xfrm>
            <a:off x="4447573" y="2974630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F(1)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EF02A0-1E8E-492F-BBF1-BB1850CBCB2B}"/>
              </a:ext>
            </a:extLst>
          </p:cNvPr>
          <p:cNvSpPr/>
          <p:nvPr/>
        </p:nvSpPr>
        <p:spPr>
          <a:xfrm>
            <a:off x="478362" y="3971163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F(2)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A2F568-DAA4-498F-B743-3B77AE46C48A}"/>
              </a:ext>
            </a:extLst>
          </p:cNvPr>
          <p:cNvSpPr/>
          <p:nvPr/>
        </p:nvSpPr>
        <p:spPr>
          <a:xfrm>
            <a:off x="1227188" y="3971163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F(1)</a:t>
            </a:r>
            <a:endParaRPr lang="ko-KR" altLang="en-US" sz="1200" b="1" kern="0" spc="0" dirty="0">
              <a:solidFill>
                <a:srgbClr val="21212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E3D66B3-0F80-4A41-A288-749B19AB3238}"/>
              </a:ext>
            </a:extLst>
          </p:cNvPr>
          <p:cNvCxnSpPr>
            <a:stCxn id="2" idx="3"/>
            <a:endCxn id="10" idx="0"/>
          </p:cNvCxnSpPr>
          <p:nvPr/>
        </p:nvCxnSpPr>
        <p:spPr>
          <a:xfrm flipH="1">
            <a:off x="2286079" y="1339745"/>
            <a:ext cx="1175730" cy="325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0BDF459-657A-49B6-961A-CF858A377C07}"/>
              </a:ext>
            </a:extLst>
          </p:cNvPr>
          <p:cNvCxnSpPr>
            <a:stCxn id="2" idx="5"/>
            <a:endCxn id="11" idx="0"/>
          </p:cNvCxnSpPr>
          <p:nvPr/>
        </p:nvCxnSpPr>
        <p:spPr>
          <a:xfrm>
            <a:off x="3867494" y="1339745"/>
            <a:ext cx="1157968" cy="31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2F5D9F2-2DAF-4317-B0E6-C13F11606D5A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 flipH="1">
            <a:off x="1591198" y="2065507"/>
            <a:ext cx="492038" cy="3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FDD0FC-726D-4188-923C-BE1921AAEBEC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488921" y="2065507"/>
            <a:ext cx="487473" cy="316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E3AEC7D-977E-42B0-98B4-DF0128B8A2A3}"/>
              </a:ext>
            </a:extLst>
          </p:cNvPr>
          <p:cNvCxnSpPr>
            <a:stCxn id="11" idx="3"/>
            <a:endCxn id="14" idx="0"/>
          </p:cNvCxnSpPr>
          <p:nvPr/>
        </p:nvCxnSpPr>
        <p:spPr>
          <a:xfrm flipH="1">
            <a:off x="4377861" y="2058082"/>
            <a:ext cx="444758" cy="323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E55335-6A82-47CB-AD9A-57467CBA0E9E}"/>
              </a:ext>
            </a:extLst>
          </p:cNvPr>
          <p:cNvCxnSpPr>
            <a:stCxn id="11" idx="5"/>
          </p:cNvCxnSpPr>
          <p:nvPr/>
        </p:nvCxnSpPr>
        <p:spPr>
          <a:xfrm>
            <a:off x="5228304" y="2058082"/>
            <a:ext cx="401315" cy="323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9B6A2A-3CDD-48BA-808B-FDF1D137A326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 flipH="1">
            <a:off x="1138629" y="2782158"/>
            <a:ext cx="249726" cy="192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BFC698-F283-4C11-AE72-3724B65A6C87}"/>
              </a:ext>
            </a:extLst>
          </p:cNvPr>
          <p:cNvCxnSpPr>
            <a:stCxn id="12" idx="5"/>
            <a:endCxn id="17" idx="0"/>
          </p:cNvCxnSpPr>
          <p:nvPr/>
        </p:nvCxnSpPr>
        <p:spPr>
          <a:xfrm>
            <a:off x="1794040" y="2782158"/>
            <a:ext cx="128904" cy="192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6852C63-29D6-488F-B9A1-A487A1F1EA6E}"/>
              </a:ext>
            </a:extLst>
          </p:cNvPr>
          <p:cNvCxnSpPr>
            <a:stCxn id="13" idx="3"/>
            <a:endCxn id="20" idx="0"/>
          </p:cNvCxnSpPr>
          <p:nvPr/>
        </p:nvCxnSpPr>
        <p:spPr>
          <a:xfrm flipH="1">
            <a:off x="2674069" y="2782160"/>
            <a:ext cx="99482" cy="195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3EF4A0-FA96-4102-B552-2F07A35B8A4F}"/>
              </a:ext>
            </a:extLst>
          </p:cNvPr>
          <p:cNvCxnSpPr>
            <a:stCxn id="13" idx="5"/>
            <a:endCxn id="21" idx="0"/>
          </p:cNvCxnSpPr>
          <p:nvPr/>
        </p:nvCxnSpPr>
        <p:spPr>
          <a:xfrm>
            <a:off x="3179236" y="2782160"/>
            <a:ext cx="198554" cy="192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497E224-2FE4-4A14-9B6F-05499F6075AC}"/>
              </a:ext>
            </a:extLst>
          </p:cNvPr>
          <p:cNvCxnSpPr>
            <a:stCxn id="14" idx="3"/>
            <a:endCxn id="22" idx="0"/>
          </p:cNvCxnSpPr>
          <p:nvPr/>
        </p:nvCxnSpPr>
        <p:spPr>
          <a:xfrm flipH="1">
            <a:off x="4056113" y="2782160"/>
            <a:ext cx="118905" cy="19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543238-A1F8-4CFA-96C6-288BB5B4EB13}"/>
              </a:ext>
            </a:extLst>
          </p:cNvPr>
          <p:cNvCxnSpPr>
            <a:stCxn id="14" idx="5"/>
            <a:endCxn id="23" idx="0"/>
          </p:cNvCxnSpPr>
          <p:nvPr/>
        </p:nvCxnSpPr>
        <p:spPr>
          <a:xfrm>
            <a:off x="4580703" y="2782160"/>
            <a:ext cx="153733" cy="19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3D5A286-A2C7-4BA0-B688-26CCB0598006}"/>
              </a:ext>
            </a:extLst>
          </p:cNvPr>
          <p:cNvCxnSpPr>
            <a:stCxn id="16" idx="3"/>
            <a:endCxn id="24" idx="0"/>
          </p:cNvCxnSpPr>
          <p:nvPr/>
        </p:nvCxnSpPr>
        <p:spPr>
          <a:xfrm flipH="1">
            <a:off x="765225" y="3375058"/>
            <a:ext cx="170561" cy="596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B9A1CA2-B766-4BEC-9722-8BA37F713E01}"/>
              </a:ext>
            </a:extLst>
          </p:cNvPr>
          <p:cNvCxnSpPr>
            <a:stCxn id="16" idx="5"/>
            <a:endCxn id="25" idx="0"/>
          </p:cNvCxnSpPr>
          <p:nvPr/>
        </p:nvCxnSpPr>
        <p:spPr>
          <a:xfrm>
            <a:off x="1341471" y="3375058"/>
            <a:ext cx="172580" cy="596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4210E6-9A3E-42A7-90CB-8F00A42B1E0B}"/>
              </a:ext>
            </a:extLst>
          </p:cNvPr>
          <p:cNvSpPr txBox="1"/>
          <p:nvPr/>
        </p:nvSpPr>
        <p:spPr>
          <a:xfrm>
            <a:off x="2209806" y="4284181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동일한 함수가 반복해서 호출되는 중</a:t>
            </a:r>
            <a:endParaRPr lang="en-US" altLang="ko-KR" b="1" i="1" dirty="0"/>
          </a:p>
          <a:p>
            <a:r>
              <a:rPr lang="ko-KR" altLang="en-US" b="1" i="1" dirty="0"/>
              <a:t>만약 더 큰 </a:t>
            </a:r>
            <a:r>
              <a:rPr lang="en-US" altLang="ko-KR" b="1" i="1" dirty="0"/>
              <a:t>N</a:t>
            </a:r>
            <a:r>
              <a:rPr lang="ko-KR" altLang="en-US" b="1" i="1" dirty="0"/>
              <a:t>이 들어간다면</a:t>
            </a:r>
            <a:r>
              <a:rPr lang="en-US" altLang="ko-KR" b="1" i="1" dirty="0"/>
              <a:t>??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181472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4051299" y="2059204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큰 문제를 작은 문제로 나눌 수 있는가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4051299" y="3624230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작은 문제에서 구한 정답은 그것을 포함하는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큰 문제에서 동일한가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BAAB7-DB60-4A12-B31C-E48EE5A22CC7}"/>
              </a:ext>
            </a:extLst>
          </p:cNvPr>
          <p:cNvSpPr txBox="1"/>
          <p:nvPr/>
        </p:nvSpPr>
        <p:spPr>
          <a:xfrm>
            <a:off x="3914326" y="1425559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다이나믹 프로그램을 사용할 수 있는 조건</a:t>
            </a:r>
          </a:p>
        </p:txBody>
      </p:sp>
    </p:spTree>
    <p:extLst>
      <p:ext uri="{BB962C8B-B14F-4D97-AF65-F5344CB8AC3E}">
        <p14:creationId xmlns:p14="http://schemas.microsoft.com/office/powerpoint/2010/main" val="269164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0F3C3F-889B-4A5F-82C7-9E7EF09B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6" y="1483120"/>
            <a:ext cx="6906578" cy="41685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B17FBD-6D66-4DF1-AB87-423B681B2F53}"/>
              </a:ext>
            </a:extLst>
          </p:cNvPr>
          <p:cNvSpPr/>
          <p:nvPr/>
        </p:nvSpPr>
        <p:spPr>
          <a:xfrm>
            <a:off x="7460254" y="1483120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메모이제이션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(Memoization)</a:t>
            </a:r>
          </a:p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한 번 구한 결과를 메모리 공간에 메모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</a:p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식을 다시 호출하면 메모한 결과를 가져옴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0FEEE2-A0AD-49DE-9688-19B51361575D}"/>
              </a:ext>
            </a:extLst>
          </p:cNvPr>
          <p:cNvSpPr/>
          <p:nvPr/>
        </p:nvSpPr>
        <p:spPr>
          <a:xfrm>
            <a:off x="7460254" y="3048146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한번 구한 정보를 리스트에 저장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3875D6-A232-4719-BCC1-A38CC6F545BE}"/>
              </a:ext>
            </a:extLst>
          </p:cNvPr>
          <p:cNvSpPr/>
          <p:nvPr/>
        </p:nvSpPr>
        <p:spPr>
          <a:xfrm>
            <a:off x="7460254" y="4613172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재귀적으로 수행하다가 같은 정보가 필요할 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이미 구한 정답을 가져옴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25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7006342" y="1951202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분할정복과는 다르다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다이나믹 프로그래밍은 문제들이 서로 영향을 미치고 있음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6E0FB9-FEA2-49AD-91CE-F108C4783341}"/>
              </a:ext>
            </a:extLst>
          </p:cNvPr>
          <p:cNvSpPr/>
          <p:nvPr/>
        </p:nvSpPr>
        <p:spPr>
          <a:xfrm>
            <a:off x="3795017" y="1963886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F(6)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BC9DCBE-62A3-4727-AEA2-96F55F0FFEB0}"/>
              </a:ext>
            </a:extLst>
          </p:cNvPr>
          <p:cNvSpPr/>
          <p:nvPr/>
        </p:nvSpPr>
        <p:spPr>
          <a:xfrm>
            <a:off x="2416444" y="2689648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F(5)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C36132C-165B-4B06-ABB8-E425DBB48431}"/>
              </a:ext>
            </a:extLst>
          </p:cNvPr>
          <p:cNvSpPr/>
          <p:nvPr/>
        </p:nvSpPr>
        <p:spPr>
          <a:xfrm>
            <a:off x="5155827" y="2682223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F(4)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74E140-D744-4DC4-BC7A-143D94DD34D6}"/>
              </a:ext>
            </a:extLst>
          </p:cNvPr>
          <p:cNvSpPr/>
          <p:nvPr/>
        </p:nvSpPr>
        <p:spPr>
          <a:xfrm>
            <a:off x="1721563" y="3406299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F(4)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0FF70C-E0EE-42F3-B832-ED07050F5CB5}"/>
              </a:ext>
            </a:extLst>
          </p:cNvPr>
          <p:cNvSpPr/>
          <p:nvPr/>
        </p:nvSpPr>
        <p:spPr>
          <a:xfrm>
            <a:off x="3106759" y="3406301"/>
            <a:ext cx="573725" cy="46912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F(3)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935FB9-6883-4B94-9129-9A5D3B165B56}"/>
              </a:ext>
            </a:extLst>
          </p:cNvPr>
          <p:cNvSpPr/>
          <p:nvPr/>
        </p:nvSpPr>
        <p:spPr>
          <a:xfrm>
            <a:off x="4508226" y="3406301"/>
            <a:ext cx="573725" cy="46912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F(3)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9BE8FD-DB2E-431D-B4D1-F4C4BDF53E40}"/>
              </a:ext>
            </a:extLst>
          </p:cNvPr>
          <p:cNvSpPr/>
          <p:nvPr/>
        </p:nvSpPr>
        <p:spPr>
          <a:xfrm>
            <a:off x="5893422" y="3406300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F(2)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AEA713-7DB0-4D2C-842C-CBDF8042F4AB}"/>
              </a:ext>
            </a:extLst>
          </p:cNvPr>
          <p:cNvSpPr/>
          <p:nvPr/>
        </p:nvSpPr>
        <p:spPr>
          <a:xfrm>
            <a:off x="1268994" y="3999199"/>
            <a:ext cx="573725" cy="4691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F(3)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4BFFC44-5496-4283-B945-7AA7A8020A97}"/>
              </a:ext>
            </a:extLst>
          </p:cNvPr>
          <p:cNvSpPr/>
          <p:nvPr/>
        </p:nvSpPr>
        <p:spPr>
          <a:xfrm>
            <a:off x="2053309" y="3999199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F(2)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E9D266-81A0-4DA6-A31D-FE3B6D1C2524}"/>
              </a:ext>
            </a:extLst>
          </p:cNvPr>
          <p:cNvSpPr/>
          <p:nvPr/>
        </p:nvSpPr>
        <p:spPr>
          <a:xfrm>
            <a:off x="2804434" y="4002486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F(2)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0A963F-4E6E-4C05-907A-0DDDA0642718}"/>
              </a:ext>
            </a:extLst>
          </p:cNvPr>
          <p:cNvSpPr/>
          <p:nvPr/>
        </p:nvSpPr>
        <p:spPr>
          <a:xfrm>
            <a:off x="3508155" y="3999199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F(1)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4F0AAAF-C71E-4BAA-9507-B9E0984CDF13}"/>
              </a:ext>
            </a:extLst>
          </p:cNvPr>
          <p:cNvSpPr/>
          <p:nvPr/>
        </p:nvSpPr>
        <p:spPr>
          <a:xfrm>
            <a:off x="4186478" y="3999198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F(2)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7DC2CEC-71EB-4225-93A0-7840F3820E11}"/>
              </a:ext>
            </a:extLst>
          </p:cNvPr>
          <p:cNvSpPr/>
          <p:nvPr/>
        </p:nvSpPr>
        <p:spPr>
          <a:xfrm>
            <a:off x="4864801" y="3999198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F(1)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EF02A0-1E8E-492F-BBF1-BB1850CBCB2B}"/>
              </a:ext>
            </a:extLst>
          </p:cNvPr>
          <p:cNvSpPr/>
          <p:nvPr/>
        </p:nvSpPr>
        <p:spPr>
          <a:xfrm>
            <a:off x="895590" y="4995731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F(2)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A2F568-DAA4-498F-B743-3B77AE46C48A}"/>
              </a:ext>
            </a:extLst>
          </p:cNvPr>
          <p:cNvSpPr/>
          <p:nvPr/>
        </p:nvSpPr>
        <p:spPr>
          <a:xfrm>
            <a:off x="1644416" y="4995731"/>
            <a:ext cx="573725" cy="469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F(1)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E3D66B3-0F80-4A41-A288-749B19AB3238}"/>
              </a:ext>
            </a:extLst>
          </p:cNvPr>
          <p:cNvCxnSpPr>
            <a:stCxn id="2" idx="3"/>
            <a:endCxn id="10" idx="0"/>
          </p:cNvCxnSpPr>
          <p:nvPr/>
        </p:nvCxnSpPr>
        <p:spPr>
          <a:xfrm flipH="1">
            <a:off x="2703307" y="2364313"/>
            <a:ext cx="1175730" cy="325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0BDF459-657A-49B6-961A-CF858A377C07}"/>
              </a:ext>
            </a:extLst>
          </p:cNvPr>
          <p:cNvCxnSpPr>
            <a:stCxn id="2" idx="5"/>
            <a:endCxn id="11" idx="0"/>
          </p:cNvCxnSpPr>
          <p:nvPr/>
        </p:nvCxnSpPr>
        <p:spPr>
          <a:xfrm>
            <a:off x="4284722" y="2364313"/>
            <a:ext cx="1157968" cy="31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2F5D9F2-2DAF-4317-B0E6-C13F11606D5A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 flipH="1">
            <a:off x="2008426" y="3090075"/>
            <a:ext cx="492038" cy="31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FDD0FC-726D-4188-923C-BE1921AAEBEC}"/>
              </a:ext>
            </a:extLst>
          </p:cNvPr>
          <p:cNvCxnSpPr>
            <a:stCxn id="10" idx="5"/>
            <a:endCxn id="13" idx="0"/>
          </p:cNvCxnSpPr>
          <p:nvPr/>
        </p:nvCxnSpPr>
        <p:spPr>
          <a:xfrm>
            <a:off x="2906149" y="3090075"/>
            <a:ext cx="487473" cy="316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E3AEC7D-977E-42B0-98B4-DF0128B8A2A3}"/>
              </a:ext>
            </a:extLst>
          </p:cNvPr>
          <p:cNvCxnSpPr>
            <a:stCxn id="11" idx="3"/>
            <a:endCxn id="14" idx="0"/>
          </p:cNvCxnSpPr>
          <p:nvPr/>
        </p:nvCxnSpPr>
        <p:spPr>
          <a:xfrm flipH="1">
            <a:off x="4795089" y="3082650"/>
            <a:ext cx="444758" cy="323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E55335-6A82-47CB-AD9A-57467CBA0E9E}"/>
              </a:ext>
            </a:extLst>
          </p:cNvPr>
          <p:cNvCxnSpPr>
            <a:stCxn id="11" idx="5"/>
          </p:cNvCxnSpPr>
          <p:nvPr/>
        </p:nvCxnSpPr>
        <p:spPr>
          <a:xfrm>
            <a:off x="5645532" y="3082650"/>
            <a:ext cx="401315" cy="323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9B6A2A-3CDD-48BA-808B-FDF1D137A326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 flipH="1">
            <a:off x="1555857" y="3806726"/>
            <a:ext cx="249726" cy="192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BFC698-F283-4C11-AE72-3724B65A6C87}"/>
              </a:ext>
            </a:extLst>
          </p:cNvPr>
          <p:cNvCxnSpPr>
            <a:stCxn id="12" idx="5"/>
            <a:endCxn id="17" idx="0"/>
          </p:cNvCxnSpPr>
          <p:nvPr/>
        </p:nvCxnSpPr>
        <p:spPr>
          <a:xfrm>
            <a:off x="2211268" y="3806726"/>
            <a:ext cx="128904" cy="192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6852C63-29D6-488F-B9A1-A487A1F1EA6E}"/>
              </a:ext>
            </a:extLst>
          </p:cNvPr>
          <p:cNvCxnSpPr>
            <a:stCxn id="13" idx="3"/>
            <a:endCxn id="20" idx="0"/>
          </p:cNvCxnSpPr>
          <p:nvPr/>
        </p:nvCxnSpPr>
        <p:spPr>
          <a:xfrm flipH="1">
            <a:off x="3091297" y="3806728"/>
            <a:ext cx="99482" cy="195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63EF4A0-FA96-4102-B552-2F07A35B8A4F}"/>
              </a:ext>
            </a:extLst>
          </p:cNvPr>
          <p:cNvCxnSpPr>
            <a:stCxn id="13" idx="5"/>
            <a:endCxn id="21" idx="0"/>
          </p:cNvCxnSpPr>
          <p:nvPr/>
        </p:nvCxnSpPr>
        <p:spPr>
          <a:xfrm>
            <a:off x="3596464" y="3806728"/>
            <a:ext cx="198554" cy="192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497E224-2FE4-4A14-9B6F-05499F6075AC}"/>
              </a:ext>
            </a:extLst>
          </p:cNvPr>
          <p:cNvCxnSpPr>
            <a:stCxn id="14" idx="3"/>
            <a:endCxn id="22" idx="0"/>
          </p:cNvCxnSpPr>
          <p:nvPr/>
        </p:nvCxnSpPr>
        <p:spPr>
          <a:xfrm flipH="1">
            <a:off x="4473341" y="3806728"/>
            <a:ext cx="118905" cy="19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543238-A1F8-4CFA-96C6-288BB5B4EB13}"/>
              </a:ext>
            </a:extLst>
          </p:cNvPr>
          <p:cNvCxnSpPr>
            <a:stCxn id="14" idx="5"/>
            <a:endCxn id="23" idx="0"/>
          </p:cNvCxnSpPr>
          <p:nvPr/>
        </p:nvCxnSpPr>
        <p:spPr>
          <a:xfrm>
            <a:off x="4997931" y="3806728"/>
            <a:ext cx="153733" cy="19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3D5A286-A2C7-4BA0-B688-26CCB0598006}"/>
              </a:ext>
            </a:extLst>
          </p:cNvPr>
          <p:cNvCxnSpPr>
            <a:stCxn id="16" idx="3"/>
            <a:endCxn id="24" idx="0"/>
          </p:cNvCxnSpPr>
          <p:nvPr/>
        </p:nvCxnSpPr>
        <p:spPr>
          <a:xfrm flipH="1">
            <a:off x="1182453" y="4399626"/>
            <a:ext cx="170561" cy="596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B9A1CA2-B766-4BEC-9722-8BA37F713E01}"/>
              </a:ext>
            </a:extLst>
          </p:cNvPr>
          <p:cNvCxnSpPr>
            <a:stCxn id="16" idx="5"/>
            <a:endCxn id="25" idx="0"/>
          </p:cNvCxnSpPr>
          <p:nvPr/>
        </p:nvCxnSpPr>
        <p:spPr>
          <a:xfrm>
            <a:off x="1758699" y="4399626"/>
            <a:ext cx="172580" cy="596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AB1B8A-7347-417E-BA9C-40D87798D07C}"/>
              </a:ext>
            </a:extLst>
          </p:cNvPr>
          <p:cNvSpPr/>
          <p:nvPr/>
        </p:nvSpPr>
        <p:spPr>
          <a:xfrm>
            <a:off x="7006342" y="3283579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시간 복잡도는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O(n)</a:t>
            </a:r>
          </a:p>
          <a:p>
            <a:pPr marL="0" marR="0" lvl="1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한 번 구한 결과는 다시 구해지지 않는다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74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다이나믹 프로그래밍이란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C8A3-02AD-4812-AD8E-CF172226C582}"/>
              </a:ext>
            </a:extLst>
          </p:cNvPr>
          <p:cNvSpPr/>
          <p:nvPr/>
        </p:nvSpPr>
        <p:spPr>
          <a:xfrm>
            <a:off x="4051299" y="2059204"/>
            <a:ext cx="4243638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재귀 함수를 이용하여 다이나믹 프로그래밍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Top Down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방식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A5E0F-8A34-4788-985F-47A7AA08A3E7}"/>
              </a:ext>
            </a:extLst>
          </p:cNvPr>
          <p:cNvSpPr/>
          <p:nvPr/>
        </p:nvSpPr>
        <p:spPr>
          <a:xfrm>
            <a:off x="4051299" y="3624230"/>
            <a:ext cx="4243638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반복문을 이용하여 소스코드를 작성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Bottom Up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방식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910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4190CC-012D-4D8D-87E9-B9A5A6562509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예제 문제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0C638B-F9BE-4857-9B3D-AFBED170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45821" y="168828"/>
            <a:ext cx="1300356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이진 탐색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FFF108-466A-4F47-A336-E3C37E82AFBC}"/>
              </a:ext>
            </a:extLst>
          </p:cNvPr>
          <p:cNvCxnSpPr>
            <a:cxnSpLocks/>
          </p:cNvCxnSpPr>
          <p:nvPr/>
        </p:nvCxnSpPr>
        <p:spPr>
          <a:xfrm flipV="1">
            <a:off x="1530164" y="3584286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E581CC4-D962-4C31-BCAF-1D3A73A46727}"/>
              </a:ext>
            </a:extLst>
          </p:cNvPr>
          <p:cNvSpPr/>
          <p:nvPr/>
        </p:nvSpPr>
        <p:spPr>
          <a:xfrm>
            <a:off x="3788676" y="3507463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7BD1AF8-5B5D-41D0-AC8E-951180706783}"/>
              </a:ext>
            </a:extLst>
          </p:cNvPr>
          <p:cNvSpPr/>
          <p:nvPr/>
        </p:nvSpPr>
        <p:spPr>
          <a:xfrm>
            <a:off x="6124727" y="35349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ACD036-E89E-4EA5-92F3-5DAB6D4F787D}"/>
              </a:ext>
            </a:extLst>
          </p:cNvPr>
          <p:cNvSpPr/>
          <p:nvPr/>
        </p:nvSpPr>
        <p:spPr>
          <a:xfrm>
            <a:off x="1866245" y="3072475"/>
            <a:ext cx="3999938" cy="396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한컴 윤고딕 240"/>
              </a:rPr>
              <a:t>순차 탐색과의 차이점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763C7E-3F6C-4954-B8A5-C362647A8053}"/>
              </a:ext>
            </a:extLst>
          </p:cNvPr>
          <p:cNvSpPr/>
          <p:nvPr/>
        </p:nvSpPr>
        <p:spPr>
          <a:xfrm>
            <a:off x="4202296" y="3097255"/>
            <a:ext cx="3999938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한컴 윤고딕 240"/>
              </a:rPr>
              <a:t>이진 탐색 트리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5FB799-F40B-44E3-81B5-C665E7B64131}"/>
              </a:ext>
            </a:extLst>
          </p:cNvPr>
          <p:cNvSpPr/>
          <p:nvPr/>
        </p:nvSpPr>
        <p:spPr>
          <a:xfrm>
            <a:off x="8248249" y="351012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7FB69-722F-453C-B232-0CB39EA826D3}"/>
              </a:ext>
            </a:extLst>
          </p:cNvPr>
          <p:cNvSpPr/>
          <p:nvPr/>
        </p:nvSpPr>
        <p:spPr>
          <a:xfrm>
            <a:off x="6325818" y="3072475"/>
            <a:ext cx="3999938" cy="35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한컴 윤고딕 240"/>
              </a:rPr>
              <a:t>예제 문제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04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예제 문제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7E904E1-4E12-4DF5-98BA-8F581AB7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365114"/>
            <a:ext cx="2338388" cy="2338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7DEEAE-7CC0-4830-8687-4AFB8FE2733B}"/>
              </a:ext>
            </a:extLst>
          </p:cNvPr>
          <p:cNvSpPr txBox="1"/>
          <p:nvPr/>
        </p:nvSpPr>
        <p:spPr>
          <a:xfrm>
            <a:off x="7668035" y="585500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다같이 풀어봅시다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FE26D5-CFB0-4EE4-BE9F-1B188F9F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06" y="828353"/>
            <a:ext cx="4456894" cy="59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37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예제 문제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7E904E1-4E12-4DF5-98BA-8F581AB7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365114"/>
            <a:ext cx="2338388" cy="2338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7DEEAE-7CC0-4830-8687-4AFB8FE2733B}"/>
              </a:ext>
            </a:extLst>
          </p:cNvPr>
          <p:cNvSpPr txBox="1"/>
          <p:nvPr/>
        </p:nvSpPr>
        <p:spPr>
          <a:xfrm>
            <a:off x="7668035" y="585500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다같이 풀어봅시다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F4883-2776-4599-95CE-73A5D547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32" y="809809"/>
            <a:ext cx="4377834" cy="596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0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예제 문제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7E904E1-4E12-4DF5-98BA-8F581AB7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3365114"/>
            <a:ext cx="2338388" cy="2338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7DEEAE-7CC0-4830-8687-4AFB8FE2733B}"/>
              </a:ext>
            </a:extLst>
          </p:cNvPr>
          <p:cNvSpPr txBox="1"/>
          <p:nvPr/>
        </p:nvSpPr>
        <p:spPr>
          <a:xfrm>
            <a:off x="7668035" y="585500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다같이 풀어봅시다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EB8BA-C798-4CF7-94A9-4E42BCED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36" y="214899"/>
            <a:ext cx="4502575" cy="64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198D6-B843-40B2-9A0B-50D84F618A09}"/>
              </a:ext>
            </a:extLst>
          </p:cNvPr>
          <p:cNvSpPr txBox="1"/>
          <p:nvPr/>
        </p:nvSpPr>
        <p:spPr>
          <a:xfrm>
            <a:off x="4599436" y="2228671"/>
            <a:ext cx="2993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/>
              <a:t>Q &amp; A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59AD9-8888-48E0-8D7A-1F0DBC1CDFDD}"/>
              </a:ext>
            </a:extLst>
          </p:cNvPr>
          <p:cNvSpPr txBox="1"/>
          <p:nvPr/>
        </p:nvSpPr>
        <p:spPr>
          <a:xfrm>
            <a:off x="5392922" y="3964366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6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4190CC-012D-4D8D-87E9-B9A5A6562509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순차 탐색과의</a:t>
            </a:r>
            <a:endParaRPr lang="en-US" altLang="ko-KR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차이점</a:t>
            </a:r>
            <a:endParaRPr lang="en-US" altLang="ko-KR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순차 탐색 알고리즘(sequential search Al.) : 네이버 블로그">
            <a:extLst>
              <a:ext uri="{FF2B5EF4-FFF2-40B4-BE49-F238E27FC236}">
                <a16:creationId xmlns:a16="http://schemas.microsoft.com/office/drawing/2014/main" id="{4CDF29E3-0F9B-4029-B2A6-3A508542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808943"/>
            <a:ext cx="6780700" cy="32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17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순차 탐색과의 차이점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63D45-FB1E-4983-8B50-C68AAA392E29}"/>
              </a:ext>
            </a:extLst>
          </p:cNvPr>
          <p:cNvSpPr/>
          <p:nvPr/>
        </p:nvSpPr>
        <p:spPr>
          <a:xfrm>
            <a:off x="6096000" y="1446529"/>
            <a:ext cx="4865512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순차 탐색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리스트 안에 있는 특정한 데이터를 찾기 위해 앞에서부터 데이터를 하나씩 차례대로 확인하는 방법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BE4AA-8411-4FC1-BE33-63AC7B3DC2C4}"/>
              </a:ext>
            </a:extLst>
          </p:cNvPr>
          <p:cNvSpPr/>
          <p:nvPr/>
        </p:nvSpPr>
        <p:spPr>
          <a:xfrm>
            <a:off x="6096000" y="2971022"/>
            <a:ext cx="4865512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리스트 내의 데이터를 빠르게 탐색할 수 있을까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만약 데이터가 엄청나게 많은 상황에서는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E8A639-C705-49C0-B14F-DC0D71032EE9}"/>
              </a:ext>
            </a:extLst>
          </p:cNvPr>
          <p:cNvGrpSpPr/>
          <p:nvPr/>
        </p:nvGrpSpPr>
        <p:grpSpPr>
          <a:xfrm>
            <a:off x="1677437" y="3262190"/>
            <a:ext cx="3262490" cy="333618"/>
            <a:chOff x="1230488" y="2741080"/>
            <a:chExt cx="3262490" cy="33361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13ACC95-9DE5-49E0-85B1-8DA7640EA3B7}"/>
                </a:ext>
              </a:extLst>
            </p:cNvPr>
            <p:cNvSpPr/>
            <p:nvPr/>
          </p:nvSpPr>
          <p:spPr>
            <a:xfrm>
              <a:off x="1230488" y="2741081"/>
              <a:ext cx="660400" cy="33361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dirty="0">
                  <a:solidFill>
                    <a:srgbClr val="2121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98F366F-E7CD-43BA-A8DE-0BAF9BC147E7}"/>
                </a:ext>
              </a:extLst>
            </p:cNvPr>
            <p:cNvSpPr/>
            <p:nvPr/>
          </p:nvSpPr>
          <p:spPr>
            <a:xfrm>
              <a:off x="1890888" y="2741080"/>
              <a:ext cx="660400" cy="33361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ECE9F93-DE00-4554-8F1B-C393EE2CE32C}"/>
                </a:ext>
              </a:extLst>
            </p:cNvPr>
            <p:cNvSpPr/>
            <p:nvPr/>
          </p:nvSpPr>
          <p:spPr>
            <a:xfrm>
              <a:off x="2531533" y="2741080"/>
              <a:ext cx="660400" cy="3336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dirty="0">
                  <a:solidFill>
                    <a:srgbClr val="2121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9D65F-5099-4CCA-88BF-9A8B65DDF745}"/>
                </a:ext>
              </a:extLst>
            </p:cNvPr>
            <p:cNvSpPr/>
            <p:nvPr/>
          </p:nvSpPr>
          <p:spPr>
            <a:xfrm>
              <a:off x="3172178" y="2741080"/>
              <a:ext cx="660400" cy="33361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dirty="0">
                  <a:solidFill>
                    <a:srgbClr val="21212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DDBA0A-4A71-4BC5-9F0F-FCE4DA4872C3}"/>
                </a:ext>
              </a:extLst>
            </p:cNvPr>
            <p:cNvSpPr/>
            <p:nvPr/>
          </p:nvSpPr>
          <p:spPr>
            <a:xfrm>
              <a:off x="3832578" y="2741080"/>
              <a:ext cx="660400" cy="33361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kern="0" spc="0" dirty="0">
                  <a:solidFill>
                    <a:srgbClr val="21212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1" kern="0" spc="0" dirty="0"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42F25D-428A-45A6-907B-DC949F004465}"/>
              </a:ext>
            </a:extLst>
          </p:cNvPr>
          <p:cNvSpPr/>
          <p:nvPr/>
        </p:nvSpPr>
        <p:spPr>
          <a:xfrm>
            <a:off x="6096000" y="4495515"/>
            <a:ext cx="4865512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count()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메서드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90E651DA-C3CC-4274-B584-A53EDDB7F8F7}"/>
              </a:ext>
            </a:extLst>
          </p:cNvPr>
          <p:cNvCxnSpPr>
            <a:cxnSpLocks/>
            <a:stCxn id="2" idx="2"/>
            <a:endCxn id="8" idx="2"/>
          </p:cNvCxnSpPr>
          <p:nvPr/>
        </p:nvCxnSpPr>
        <p:spPr>
          <a:xfrm rot="5400000" flipH="1" flipV="1">
            <a:off x="2337836" y="3265608"/>
            <a:ext cx="1" cy="660400"/>
          </a:xfrm>
          <a:prstGeom prst="curvedConnector3">
            <a:avLst>
              <a:gd name="adj1" fmla="val -228600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837178FA-CB9B-454C-867D-C1A5A68D4382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2988359" y="3275484"/>
            <a:ext cx="12700" cy="640645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6E02F7-6188-4CE0-B67C-9F7FD7B86FFC}"/>
              </a:ext>
            </a:extLst>
          </p:cNvPr>
          <p:cNvSpPr txBox="1"/>
          <p:nvPr/>
        </p:nvSpPr>
        <p:spPr>
          <a:xfrm>
            <a:off x="2960670" y="435800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Find!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366C4D0-47C8-4CF3-801C-84F889609F69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3308682" y="3595807"/>
            <a:ext cx="0" cy="762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6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63D45-FB1E-4983-8B50-C68AAA392E29}"/>
              </a:ext>
            </a:extLst>
          </p:cNvPr>
          <p:cNvSpPr/>
          <p:nvPr/>
        </p:nvSpPr>
        <p:spPr>
          <a:xfrm>
            <a:off x="3773963" y="3288323"/>
            <a:ext cx="4865512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이진 탐색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배열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내부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데이터가 정렬 되어있어야만 사용할 수 있는 알고리즘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BE4AA-8411-4FC1-BE33-63AC7B3DC2C4}"/>
              </a:ext>
            </a:extLst>
          </p:cNvPr>
          <p:cNvSpPr/>
          <p:nvPr/>
        </p:nvSpPr>
        <p:spPr>
          <a:xfrm>
            <a:off x="3773963" y="4812816"/>
            <a:ext cx="4865512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탐색 범위를 절반씩 좁혀가며 데이터를 탐색함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찾으려는 데이터와 중간 점 위치의 데이터를 반복적으로 비교함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4F36A-0B2F-453F-8037-F9EC3F674949}"/>
              </a:ext>
            </a:extLst>
          </p:cNvPr>
          <p:cNvGrpSpPr/>
          <p:nvPr/>
        </p:nvGrpSpPr>
        <p:grpSpPr>
          <a:xfrm>
            <a:off x="2833510" y="2021287"/>
            <a:ext cx="6524980" cy="667000"/>
            <a:chOff x="2968325" y="2285056"/>
            <a:chExt cx="6524980" cy="667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9C776D-5E51-4583-8C90-E67663EAAFFE}"/>
                </a:ext>
              </a:extLst>
            </p:cNvPr>
            <p:cNvGrpSpPr/>
            <p:nvPr/>
          </p:nvGrpSpPr>
          <p:grpSpPr>
            <a:xfrm>
              <a:off x="2968325" y="2285056"/>
              <a:ext cx="6524980" cy="333618"/>
              <a:chOff x="481683" y="3362236"/>
              <a:chExt cx="6524980" cy="33361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FE8A639-C705-49C0-B14F-DC0D71032EE9}"/>
                  </a:ext>
                </a:extLst>
              </p:cNvPr>
              <p:cNvGrpSpPr/>
              <p:nvPr/>
            </p:nvGrpSpPr>
            <p:grpSpPr>
              <a:xfrm>
                <a:off x="48168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B13ACC95-9DE5-49E0-85B1-8DA7640EA3B7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98F366F-E7CD-43BA-A8DE-0BAF9BC147E7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ECE9F93-DE00-4554-8F1B-C393EE2CE32C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3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A9D65F-5099-4CCA-88BF-9A8B65DDF745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4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FDDBA0A-4A71-4BC5-9F0F-FCE4DA4872C3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5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07A3807-4422-45C1-8985-CF72AFD64D2D}"/>
                  </a:ext>
                </a:extLst>
              </p:cNvPr>
              <p:cNvGrpSpPr/>
              <p:nvPr/>
            </p:nvGrpSpPr>
            <p:grpSpPr>
              <a:xfrm>
                <a:off x="374417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470B971-E61C-424A-A71D-2E9F2C5E84EC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kern="0" dirty="0">
                      <a:solidFill>
                        <a:srgbClr val="21212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90FD0D0-FEFA-47CD-B9FA-6DEFB2277B5D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kern="0" dirty="0">
                      <a:solidFill>
                        <a:srgbClr val="21212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729AEBE-C50E-46A2-8F18-F0BF33F2F4D3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kern="0" dirty="0">
                      <a:solidFill>
                        <a:srgbClr val="21212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96E9439-086A-4E30-BCEB-4C2619F8B6FA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kern="0" dirty="0">
                      <a:solidFill>
                        <a:srgbClr val="21212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1FC91E1-7656-4064-AAB7-F4489785301C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kern="0" dirty="0">
                      <a:solidFill>
                        <a:srgbClr val="21212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10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F4B71F-0E9A-4578-8E4E-CA7B1C370AC3}"/>
                </a:ext>
              </a:extLst>
            </p:cNvPr>
            <p:cNvSpPr txBox="1"/>
            <p:nvPr/>
          </p:nvSpPr>
          <p:spPr>
            <a:xfrm>
              <a:off x="2994595" y="269044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시작점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E345-3E48-4F9A-B0E5-2A8EC57CA2A7}"/>
                </a:ext>
              </a:extLst>
            </p:cNvPr>
            <p:cNvSpPr txBox="1"/>
            <p:nvPr/>
          </p:nvSpPr>
          <p:spPr>
            <a:xfrm>
              <a:off x="5622956" y="2690446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중간 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393779-C787-4B9B-BD24-8CDAD4E154F6}"/>
                </a:ext>
              </a:extLst>
            </p:cNvPr>
            <p:cNvSpPr txBox="1"/>
            <p:nvPr/>
          </p:nvSpPr>
          <p:spPr>
            <a:xfrm>
              <a:off x="8956866" y="269044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끝점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36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63D45-FB1E-4983-8B50-C68AAA392E29}"/>
              </a:ext>
            </a:extLst>
          </p:cNvPr>
          <p:cNvSpPr/>
          <p:nvPr/>
        </p:nvSpPr>
        <p:spPr>
          <a:xfrm>
            <a:off x="3773963" y="3288323"/>
            <a:ext cx="4865512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Step1.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시작점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끝점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중간점을 정한다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BE4AA-8411-4FC1-BE33-63AC7B3DC2C4}"/>
              </a:ext>
            </a:extLst>
          </p:cNvPr>
          <p:cNvSpPr/>
          <p:nvPr/>
        </p:nvSpPr>
        <p:spPr>
          <a:xfrm>
            <a:off x="3773963" y="4812816"/>
            <a:ext cx="4865512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찾으려는 값과 중간 점의 값을 비교한다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점의 데이터가 더 크다 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점 이후 데이터는 비교 할 필요 없다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4F36A-0B2F-453F-8037-F9EC3F674949}"/>
              </a:ext>
            </a:extLst>
          </p:cNvPr>
          <p:cNvGrpSpPr/>
          <p:nvPr/>
        </p:nvGrpSpPr>
        <p:grpSpPr>
          <a:xfrm>
            <a:off x="2833510" y="2021287"/>
            <a:ext cx="6524980" cy="667000"/>
            <a:chOff x="2968325" y="2285056"/>
            <a:chExt cx="6524980" cy="667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9C776D-5E51-4583-8C90-E67663EAAFFE}"/>
                </a:ext>
              </a:extLst>
            </p:cNvPr>
            <p:cNvGrpSpPr/>
            <p:nvPr/>
          </p:nvGrpSpPr>
          <p:grpSpPr>
            <a:xfrm>
              <a:off x="2968325" y="2285056"/>
              <a:ext cx="6524980" cy="333618"/>
              <a:chOff x="481683" y="3362236"/>
              <a:chExt cx="6524980" cy="33361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FE8A639-C705-49C0-B14F-DC0D71032EE9}"/>
                  </a:ext>
                </a:extLst>
              </p:cNvPr>
              <p:cNvGrpSpPr/>
              <p:nvPr/>
            </p:nvGrpSpPr>
            <p:grpSpPr>
              <a:xfrm>
                <a:off x="48168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B13ACC95-9DE5-49E0-85B1-8DA7640EA3B7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98F366F-E7CD-43BA-A8DE-0BAF9BC147E7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ECE9F93-DE00-4554-8F1B-C393EE2CE32C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3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A9D65F-5099-4CCA-88BF-9A8B65DDF745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4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FDDBA0A-4A71-4BC5-9F0F-FCE4DA4872C3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5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07A3807-4422-45C1-8985-CF72AFD64D2D}"/>
                  </a:ext>
                </a:extLst>
              </p:cNvPr>
              <p:cNvGrpSpPr/>
              <p:nvPr/>
            </p:nvGrpSpPr>
            <p:grpSpPr>
              <a:xfrm>
                <a:off x="374417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470B971-E61C-424A-A71D-2E9F2C5E84EC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6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90FD0D0-FEFA-47CD-B9FA-6DEFB2277B5D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7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729AEBE-C50E-46A2-8F18-F0BF33F2F4D3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8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96E9439-086A-4E30-BCEB-4C2619F8B6FA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9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1FC91E1-7656-4064-AAB7-F4489785301C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10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F4B71F-0E9A-4578-8E4E-CA7B1C370AC3}"/>
                </a:ext>
              </a:extLst>
            </p:cNvPr>
            <p:cNvSpPr txBox="1"/>
            <p:nvPr/>
          </p:nvSpPr>
          <p:spPr>
            <a:xfrm>
              <a:off x="2994595" y="269044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시작점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E345-3E48-4F9A-B0E5-2A8EC57CA2A7}"/>
                </a:ext>
              </a:extLst>
            </p:cNvPr>
            <p:cNvSpPr txBox="1"/>
            <p:nvPr/>
          </p:nvSpPr>
          <p:spPr>
            <a:xfrm>
              <a:off x="5622956" y="2690446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중간 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393779-C787-4B9B-BD24-8CDAD4E154F6}"/>
                </a:ext>
              </a:extLst>
            </p:cNvPr>
            <p:cNvSpPr txBox="1"/>
            <p:nvPr/>
          </p:nvSpPr>
          <p:spPr>
            <a:xfrm>
              <a:off x="8956866" y="269044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끝점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43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63D45-FB1E-4983-8B50-C68AAA392E29}"/>
              </a:ext>
            </a:extLst>
          </p:cNvPr>
          <p:cNvSpPr/>
          <p:nvPr/>
        </p:nvSpPr>
        <p:spPr>
          <a:xfrm>
            <a:off x="3773963" y="3288323"/>
            <a:ext cx="4865512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Step2.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시작점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끝점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을 갱신 후 다시 비교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BE4AA-8411-4FC1-BE33-63AC7B3DC2C4}"/>
              </a:ext>
            </a:extLst>
          </p:cNvPr>
          <p:cNvSpPr/>
          <p:nvPr/>
        </p:nvSpPr>
        <p:spPr>
          <a:xfrm>
            <a:off x="3773963" y="4812816"/>
            <a:ext cx="4865512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찾으려는 값과 중간 점의 값을 비교한다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점의 데이터가 더 작다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점 이전 데이터는 비교 할 필요 없다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4F36A-0B2F-453F-8037-F9EC3F674949}"/>
              </a:ext>
            </a:extLst>
          </p:cNvPr>
          <p:cNvGrpSpPr/>
          <p:nvPr/>
        </p:nvGrpSpPr>
        <p:grpSpPr>
          <a:xfrm>
            <a:off x="2833510" y="2021287"/>
            <a:ext cx="6524980" cy="667000"/>
            <a:chOff x="2968325" y="2285056"/>
            <a:chExt cx="6524980" cy="667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9C776D-5E51-4583-8C90-E67663EAAFFE}"/>
                </a:ext>
              </a:extLst>
            </p:cNvPr>
            <p:cNvGrpSpPr/>
            <p:nvPr/>
          </p:nvGrpSpPr>
          <p:grpSpPr>
            <a:xfrm>
              <a:off x="2968325" y="2285056"/>
              <a:ext cx="6524980" cy="333618"/>
              <a:chOff x="481683" y="3362236"/>
              <a:chExt cx="6524980" cy="33361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FE8A639-C705-49C0-B14F-DC0D71032EE9}"/>
                  </a:ext>
                </a:extLst>
              </p:cNvPr>
              <p:cNvGrpSpPr/>
              <p:nvPr/>
            </p:nvGrpSpPr>
            <p:grpSpPr>
              <a:xfrm>
                <a:off x="48168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B13ACC95-9DE5-49E0-85B1-8DA7640EA3B7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98F366F-E7CD-43BA-A8DE-0BAF9BC147E7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ECE9F93-DE00-4554-8F1B-C393EE2CE32C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3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A9D65F-5099-4CCA-88BF-9A8B65DDF745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4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FDDBA0A-4A71-4BC5-9F0F-FCE4DA4872C3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5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07A3807-4422-45C1-8985-CF72AFD64D2D}"/>
                  </a:ext>
                </a:extLst>
              </p:cNvPr>
              <p:cNvGrpSpPr/>
              <p:nvPr/>
            </p:nvGrpSpPr>
            <p:grpSpPr>
              <a:xfrm>
                <a:off x="374417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470B971-E61C-424A-A71D-2E9F2C5E84EC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6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90FD0D0-FEFA-47CD-B9FA-6DEFB2277B5D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7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729AEBE-C50E-46A2-8F18-F0BF33F2F4D3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8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96E9439-086A-4E30-BCEB-4C2619F8B6FA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9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1FC91E1-7656-4064-AAB7-F4489785301C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10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F4B71F-0E9A-4578-8E4E-CA7B1C370AC3}"/>
                </a:ext>
              </a:extLst>
            </p:cNvPr>
            <p:cNvSpPr txBox="1"/>
            <p:nvPr/>
          </p:nvSpPr>
          <p:spPr>
            <a:xfrm>
              <a:off x="3020866" y="269044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시작점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E345-3E48-4F9A-B0E5-2A8EC57CA2A7}"/>
                </a:ext>
              </a:extLst>
            </p:cNvPr>
            <p:cNvSpPr txBox="1"/>
            <p:nvPr/>
          </p:nvSpPr>
          <p:spPr>
            <a:xfrm>
              <a:off x="3628725" y="2690446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중간 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393779-C787-4B9B-BD24-8CDAD4E154F6}"/>
                </a:ext>
              </a:extLst>
            </p:cNvPr>
            <p:cNvSpPr txBox="1"/>
            <p:nvPr/>
          </p:nvSpPr>
          <p:spPr>
            <a:xfrm>
              <a:off x="5006818" y="269044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끝점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2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6740-A090-41EC-9DCC-96547A150915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순차 탐색과의 차이점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63D45-FB1E-4983-8B50-C68AAA392E29}"/>
              </a:ext>
            </a:extLst>
          </p:cNvPr>
          <p:cNvSpPr/>
          <p:nvPr/>
        </p:nvSpPr>
        <p:spPr>
          <a:xfrm>
            <a:off x="1230488" y="3289295"/>
            <a:ext cx="4865512" cy="1116047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Step3.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시작점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끝점을 갱신 후 다시 비교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BE4AA-8411-4FC1-BE33-63AC7B3DC2C4}"/>
              </a:ext>
            </a:extLst>
          </p:cNvPr>
          <p:cNvSpPr/>
          <p:nvPr/>
        </p:nvSpPr>
        <p:spPr>
          <a:xfrm>
            <a:off x="1230488" y="4813788"/>
            <a:ext cx="4865512" cy="111604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찾으려는 값과 중간 점의 값을 비교한다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점의 데이터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찾으려는 데이터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4F36A-0B2F-453F-8037-F9EC3F674949}"/>
              </a:ext>
            </a:extLst>
          </p:cNvPr>
          <p:cNvGrpSpPr/>
          <p:nvPr/>
        </p:nvGrpSpPr>
        <p:grpSpPr>
          <a:xfrm>
            <a:off x="2833510" y="2021287"/>
            <a:ext cx="6524980" cy="989395"/>
            <a:chOff x="2968325" y="2285056"/>
            <a:chExt cx="6524980" cy="9893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9C776D-5E51-4583-8C90-E67663EAAFFE}"/>
                </a:ext>
              </a:extLst>
            </p:cNvPr>
            <p:cNvGrpSpPr/>
            <p:nvPr/>
          </p:nvGrpSpPr>
          <p:grpSpPr>
            <a:xfrm>
              <a:off x="2968325" y="2285056"/>
              <a:ext cx="6524980" cy="333618"/>
              <a:chOff x="481683" y="3362236"/>
              <a:chExt cx="6524980" cy="33361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FE8A639-C705-49C0-B14F-DC0D71032EE9}"/>
                  </a:ext>
                </a:extLst>
              </p:cNvPr>
              <p:cNvGrpSpPr/>
              <p:nvPr/>
            </p:nvGrpSpPr>
            <p:grpSpPr>
              <a:xfrm>
                <a:off x="48168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B13ACC95-9DE5-49E0-85B1-8DA7640EA3B7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98F366F-E7CD-43BA-A8DE-0BAF9BC147E7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ECE9F93-DE00-4554-8F1B-C393EE2CE32C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3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6A9D65F-5099-4CCA-88BF-9A8B65DDF745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4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FDDBA0A-4A71-4BC5-9F0F-FCE4DA4872C3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5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07A3807-4422-45C1-8985-CF72AFD64D2D}"/>
                  </a:ext>
                </a:extLst>
              </p:cNvPr>
              <p:cNvGrpSpPr/>
              <p:nvPr/>
            </p:nvGrpSpPr>
            <p:grpSpPr>
              <a:xfrm>
                <a:off x="3744173" y="3362236"/>
                <a:ext cx="3262490" cy="333618"/>
                <a:chOff x="1230488" y="2741080"/>
                <a:chExt cx="3262490" cy="3336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470B971-E61C-424A-A71D-2E9F2C5E84EC}"/>
                    </a:ext>
                  </a:extLst>
                </p:cNvPr>
                <p:cNvSpPr/>
                <p:nvPr/>
              </p:nvSpPr>
              <p:spPr>
                <a:xfrm>
                  <a:off x="1230488" y="2741081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6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90FD0D0-FEFA-47CD-B9FA-6DEFB2277B5D}"/>
                    </a:ext>
                  </a:extLst>
                </p:cNvPr>
                <p:cNvSpPr/>
                <p:nvPr/>
              </p:nvSpPr>
              <p:spPr>
                <a:xfrm>
                  <a:off x="189088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7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729AEBE-C50E-46A2-8F18-F0BF33F2F4D3}"/>
                    </a:ext>
                  </a:extLst>
                </p:cNvPr>
                <p:cNvSpPr/>
                <p:nvPr/>
              </p:nvSpPr>
              <p:spPr>
                <a:xfrm>
                  <a:off x="2531533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8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96E9439-086A-4E30-BCEB-4C2619F8B6FA}"/>
                    </a:ext>
                  </a:extLst>
                </p:cNvPr>
                <p:cNvSpPr/>
                <p:nvPr/>
              </p:nvSpPr>
              <p:spPr>
                <a:xfrm>
                  <a:off x="31721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9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1FC91E1-7656-4064-AAB7-F4489785301C}"/>
                    </a:ext>
                  </a:extLst>
                </p:cNvPr>
                <p:cNvSpPr/>
                <p:nvPr/>
              </p:nvSpPr>
              <p:spPr>
                <a:xfrm>
                  <a:off x="3832578" y="2741080"/>
                  <a:ext cx="660400" cy="33361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10</a:t>
                  </a: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F4B71F-0E9A-4578-8E4E-CA7B1C370AC3}"/>
                </a:ext>
              </a:extLst>
            </p:cNvPr>
            <p:cNvSpPr txBox="1"/>
            <p:nvPr/>
          </p:nvSpPr>
          <p:spPr>
            <a:xfrm>
              <a:off x="4321911" y="269044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시작점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E345-3E48-4F9A-B0E5-2A8EC57CA2A7}"/>
                </a:ext>
              </a:extLst>
            </p:cNvPr>
            <p:cNvSpPr txBox="1"/>
            <p:nvPr/>
          </p:nvSpPr>
          <p:spPr>
            <a:xfrm>
              <a:off x="4321911" y="3012841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중간 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393779-C787-4B9B-BD24-8CDAD4E154F6}"/>
                </a:ext>
              </a:extLst>
            </p:cNvPr>
            <p:cNvSpPr txBox="1"/>
            <p:nvPr/>
          </p:nvSpPr>
          <p:spPr>
            <a:xfrm>
              <a:off x="5006818" y="269044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끝점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371B2-F9BD-4CA8-992D-FF2EA5235BF6}"/>
                  </a:ext>
                </a:extLst>
              </p:cNvPr>
              <p:cNvSpPr txBox="1"/>
              <p:nvPr/>
            </p:nvSpPr>
            <p:spPr>
              <a:xfrm>
                <a:off x="8463039" y="4076893"/>
                <a:ext cx="113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371B2-F9BD-4CA8-992D-FF2EA523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39" y="4076893"/>
                <a:ext cx="113050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0BC788-A52B-4817-9A96-9A8423A1437F}"/>
              </a:ext>
            </a:extLst>
          </p:cNvPr>
          <p:cNvSpPr txBox="1"/>
          <p:nvPr/>
        </p:nvSpPr>
        <p:spPr>
          <a:xfrm>
            <a:off x="6529755" y="3429000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번 확인할 때마다 확인하는 원소의 개수가</a:t>
            </a:r>
            <a:endParaRPr lang="en-US" altLang="ko-KR" dirty="0"/>
          </a:p>
          <a:p>
            <a:r>
              <a:rPr lang="ko-KR" altLang="en-US" dirty="0"/>
              <a:t>절반씩 줄어든다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86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150000"/>
          </a:lnSpc>
          <a:defRPr sz="1200" b="1" kern="0" spc="0" dirty="0">
            <a:solidFill>
              <a:srgbClr val="21212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734</Words>
  <Application>Microsoft Office PowerPoint</Application>
  <PresentationFormat>와이드스크린</PresentationFormat>
  <Paragraphs>233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맑은 고딕</vt:lpstr>
      <vt:lpstr>야놀자 야체 B</vt:lpstr>
      <vt:lpstr>한컴 윤고딕 240</vt:lpstr>
      <vt:lpstr>함초롬바탕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손우진</dc:creator>
  <cp:lastModifiedBy>손우진</cp:lastModifiedBy>
  <cp:revision>39</cp:revision>
  <dcterms:created xsi:type="dcterms:W3CDTF">2020-10-28T20:12:57Z</dcterms:created>
  <dcterms:modified xsi:type="dcterms:W3CDTF">2021-05-22T13:41:46Z</dcterms:modified>
</cp:coreProperties>
</file>